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5" r:id="rId6"/>
    <p:sldId id="266" r:id="rId7"/>
    <p:sldId id="283" r:id="rId8"/>
    <p:sldId id="279" r:id="rId9"/>
    <p:sldId id="264" r:id="rId10"/>
    <p:sldId id="280" r:id="rId11"/>
    <p:sldId id="281" r:id="rId12"/>
    <p:sldId id="260" r:id="rId13"/>
    <p:sldId id="263" r:id="rId14"/>
    <p:sldId id="285" r:id="rId15"/>
    <p:sldId id="284" r:id="rId16"/>
    <p:sldId id="278" r:id="rId17"/>
    <p:sldId id="282" r:id="rId18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7467BF"/>
    <a:srgbClr val="2ABBFC"/>
    <a:srgbClr val="2FF789"/>
    <a:srgbClr val="F23454"/>
    <a:srgbClr val="693AEC"/>
    <a:srgbClr val="99FF33"/>
    <a:srgbClr val="DB4B6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59" autoAdjust="0"/>
    <p:restoredTop sz="83716" autoAdjust="0"/>
  </p:normalViewPr>
  <p:slideViewPr>
    <p:cSldViewPr>
      <p:cViewPr varScale="1">
        <p:scale>
          <a:sx n="91" d="100"/>
          <a:sy n="91" d="100"/>
        </p:scale>
        <p:origin x="-120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/>
              <a:t>19 January 2010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/>
              <a:t>7B.3, Introduction of NOAA's CHPS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fld id="{B5B5DA09-52B0-43E9-BB54-773EB73537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19 January 2010</a:t>
            </a:r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7B.3, Introduction of NOAA's CHPS</a:t>
            </a:r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61113E13-8B3A-44C7-A544-72D875D324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19 January 2010</a:t>
            </a:r>
          </a:p>
        </p:txBody>
      </p:sp>
      <p:sp>
        <p:nvSpPr>
          <p:cNvPr id="2150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7B.3, Introduction of NOAA's CHPS</a:t>
            </a:r>
          </a:p>
        </p:txBody>
      </p:sp>
      <p:sp>
        <p:nvSpPr>
          <p:cNvPr id="2150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FFB713-369C-4E57-AAFD-D32826A4CE07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15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1511" name="Slide Number Placeholder 3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 eaLnBrk="1" hangingPunct="1"/>
            <a:fld id="{BFC9D023-B790-431D-A4D5-1B468236ED14}" type="slidenum">
              <a:rPr lang="en-US" sz="1200">
                <a:latin typeface="Arial" charset="0"/>
              </a:rPr>
              <a:pPr algn="r" defTabSz="931863" eaLnBrk="1" hangingPunct="1"/>
              <a:t>1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19 January 2010</a:t>
            </a:r>
          </a:p>
        </p:txBody>
      </p:sp>
      <p:sp>
        <p:nvSpPr>
          <p:cNvPr id="3072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7B.3, Introduction of NOAA's CHPS</a:t>
            </a:r>
          </a:p>
        </p:txBody>
      </p:sp>
      <p:sp>
        <p:nvSpPr>
          <p:cNvPr id="3072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9E0553-6D16-4C16-B549-E25EB6113D37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07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727" name="Slide Number Placeholder 3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 eaLnBrk="1" hangingPunct="1"/>
            <a:fld id="{E1F3B8D3-C302-4567-AC1E-25435ED008B9}" type="slidenum">
              <a:rPr lang="en-US" sz="1200">
                <a:latin typeface="Arial" charset="0"/>
              </a:rPr>
              <a:pPr algn="r" defTabSz="931863" eaLnBrk="1" hangingPunct="1"/>
              <a:t>10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 txBox="1">
            <a:spLocks noGrp="1" noChangeArrowheads="1"/>
          </p:cNvSpPr>
          <p:nvPr/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82" tIns="46191" rIns="92382" bIns="46191"/>
          <a:lstStyle/>
          <a:p>
            <a:pPr algn="r" defTabSz="923925"/>
            <a:fld id="{CFE35930-0E6F-418C-8F33-2632F33DB9D9}" type="datetime1">
              <a:rPr lang="en-US" sz="1200">
                <a:latin typeface="Arial" charset="0"/>
              </a:rPr>
              <a:pPr algn="r" defTabSz="923925"/>
              <a:t>5/21/2010</a:t>
            </a:fld>
            <a:endParaRPr lang="en-US" sz="1200">
              <a:latin typeface="Arial" charset="0"/>
            </a:endParaRPr>
          </a:p>
        </p:txBody>
      </p:sp>
      <p:sp>
        <p:nvSpPr>
          <p:cNvPr id="31747" name="Rectangle 7"/>
          <p:cNvSpPr txBox="1">
            <a:spLocks noGrp="1" noChangeArrowheads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82" tIns="46191" rIns="92382" bIns="46191" anchor="b"/>
          <a:lstStyle/>
          <a:p>
            <a:pPr algn="r" defTabSz="923925"/>
            <a:fld id="{8E8E312C-6360-4540-BB4B-83109EE6D113}" type="slidenum">
              <a:rPr lang="en-US" sz="1200">
                <a:latin typeface="Arial" charset="0"/>
              </a:rPr>
              <a:pPr algn="r" defTabSz="923925"/>
              <a:t>11</a:t>
            </a:fld>
            <a:endParaRPr lang="en-US" sz="1200">
              <a:latin typeface="Arial" charset="0"/>
            </a:endParaRPr>
          </a:p>
        </p:txBody>
      </p:sp>
      <p:sp>
        <p:nvSpPr>
          <p:cNvPr id="3174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9" name="Notes Placeholder 2"/>
          <p:cNvSpPr>
            <a:spLocks noGrp="1"/>
          </p:cNvSpPr>
          <p:nvPr>
            <p:ph type="body" idx="1"/>
          </p:nvPr>
        </p:nvSpPr>
        <p:spPr>
          <a:xfrm>
            <a:off x="703263" y="4416425"/>
            <a:ext cx="5603875" cy="4183063"/>
          </a:xfrm>
          <a:noFill/>
          <a:ln/>
        </p:spPr>
        <p:txBody>
          <a:bodyPr lIns="92294" tIns="46147" rIns="92294" bIns="46147"/>
          <a:lstStyle/>
          <a:p>
            <a:pPr eaLnBrk="1" hangingPunct="1"/>
            <a:endParaRPr lang="en-US" smtClean="0"/>
          </a:p>
        </p:txBody>
      </p:sp>
      <p:sp>
        <p:nvSpPr>
          <p:cNvPr id="31750" name="Slide Number Placeholder 3"/>
          <p:cNvSpPr txBox="1">
            <a:spLocks noGrp="1"/>
          </p:cNvSpPr>
          <p:nvPr/>
        </p:nvSpPr>
        <p:spPr bwMode="auto">
          <a:xfrm>
            <a:off x="3968750" y="8829675"/>
            <a:ext cx="30400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94" tIns="46147" rIns="92294" bIns="46147" anchor="b"/>
          <a:lstStyle/>
          <a:p>
            <a:pPr algn="r" defTabSz="923925"/>
            <a:fld id="{075C0371-5F20-4EE8-9612-8508C4C045FC}" type="slidenum">
              <a:rPr lang="en-US" sz="1200">
                <a:latin typeface="Arial" charset="0"/>
              </a:rPr>
              <a:pPr algn="r" defTabSz="923925"/>
              <a:t>11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19 January 2010</a:t>
            </a:r>
          </a:p>
        </p:txBody>
      </p:sp>
      <p:sp>
        <p:nvSpPr>
          <p:cNvPr id="3277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7B.3, Introduction of NOAA's CHPS</a:t>
            </a:r>
          </a:p>
        </p:txBody>
      </p:sp>
      <p:sp>
        <p:nvSpPr>
          <p:cNvPr id="3277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19C75E-5186-49C0-8D27-2ACE31054147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27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2775" name="Slide Number Placeholder 3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 eaLnBrk="1" hangingPunct="1"/>
            <a:fld id="{C5B9F898-0CAB-446B-85F1-3532286B475E}" type="slidenum">
              <a:rPr lang="en-US" sz="1200">
                <a:latin typeface="Arial" charset="0"/>
              </a:rPr>
              <a:pPr algn="r" defTabSz="931863" eaLnBrk="1" hangingPunct="1"/>
              <a:t>12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19 January 2010</a:t>
            </a:r>
          </a:p>
        </p:txBody>
      </p:sp>
      <p:sp>
        <p:nvSpPr>
          <p:cNvPr id="3379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7B.3, Introduction of NOAA's CHPS</a:t>
            </a:r>
          </a:p>
        </p:txBody>
      </p:sp>
      <p:sp>
        <p:nvSpPr>
          <p:cNvPr id="3379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E89814-E957-4FC5-822F-4815016AE3AE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37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9" name="Slide Number Placeholder 3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 eaLnBrk="1" hangingPunct="1"/>
            <a:fld id="{3B66B0BF-8A1C-4791-B6D5-9060B721AF96}" type="slidenum">
              <a:rPr lang="en-US" sz="1200">
                <a:latin typeface="Arial" charset="0"/>
              </a:rPr>
              <a:pPr algn="r" defTabSz="931863" eaLnBrk="1" hangingPunct="1"/>
              <a:t>13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19 January 2010</a:t>
            </a:r>
          </a:p>
        </p:txBody>
      </p:sp>
      <p:sp>
        <p:nvSpPr>
          <p:cNvPr id="3481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7B.3, Introduction of NOAA's CHPS</a:t>
            </a:r>
          </a:p>
        </p:txBody>
      </p:sp>
      <p:sp>
        <p:nvSpPr>
          <p:cNvPr id="3482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F23A82-2632-4889-8D34-978DB9FCCFDE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48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4823" name="Slide Number Placeholder 3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 eaLnBrk="1" hangingPunct="1"/>
            <a:fld id="{7EFAC17D-D4EB-46E5-8050-C8A6BCC4B54E}" type="slidenum">
              <a:rPr lang="en-US" sz="1200">
                <a:latin typeface="Arial" charset="0"/>
              </a:rPr>
              <a:pPr algn="r" defTabSz="931863" eaLnBrk="1" hangingPunct="1"/>
              <a:t>14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 txBox="1">
            <a:spLocks noGrp="1" noChangeArrowheads="1"/>
          </p:cNvSpPr>
          <p:nvPr/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/>
          <a:lstStyle/>
          <a:p>
            <a:pPr algn="r" defTabSz="931863" eaLnBrk="1" hangingPunct="1"/>
            <a:r>
              <a:rPr lang="en-US" sz="1200">
                <a:latin typeface="Arial" charset="0"/>
              </a:rPr>
              <a:t>19 January 2010</a:t>
            </a:r>
          </a:p>
        </p:txBody>
      </p:sp>
      <p:sp>
        <p:nvSpPr>
          <p:cNvPr id="35843" name="Rectangle 6"/>
          <p:cNvSpPr txBox="1">
            <a:spLocks noGrp="1" noChangeArrowheads="1"/>
          </p:cNvSpPr>
          <p:nvPr/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defTabSz="931863" eaLnBrk="1" hangingPunct="1"/>
            <a:r>
              <a:rPr lang="en-US" sz="1200">
                <a:latin typeface="Arial" charset="0"/>
              </a:rPr>
              <a:t>7B.3, Introduction of NOAA's CHPS</a:t>
            </a:r>
          </a:p>
        </p:txBody>
      </p:sp>
      <p:sp>
        <p:nvSpPr>
          <p:cNvPr id="35844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 eaLnBrk="1" hangingPunct="1"/>
            <a:fld id="{85B1AE73-E739-462E-A3B6-16A61D5A5913}" type="slidenum">
              <a:rPr lang="en-US" sz="1200">
                <a:latin typeface="Arial" charset="0"/>
              </a:rPr>
              <a:pPr algn="r" defTabSz="931863" eaLnBrk="1" hangingPunct="1"/>
              <a:t>15</a:t>
            </a:fld>
            <a:endParaRPr lang="en-US" sz="1200">
              <a:latin typeface="Arial" charset="0"/>
            </a:endParaRPr>
          </a:p>
        </p:txBody>
      </p:sp>
      <p:sp>
        <p:nvSpPr>
          <p:cNvPr id="358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5847" name="Slide Number Placeholder 3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 eaLnBrk="1" hangingPunct="1"/>
            <a:fld id="{D0A8776A-A540-46B1-BAF6-9EC3DBEBDD14}" type="slidenum">
              <a:rPr lang="en-US" sz="1200">
                <a:latin typeface="Arial" charset="0"/>
              </a:rPr>
              <a:pPr algn="r" defTabSz="931863" eaLnBrk="1" hangingPunct="1"/>
              <a:t>15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19 January 2010</a:t>
            </a:r>
          </a:p>
        </p:txBody>
      </p:sp>
      <p:sp>
        <p:nvSpPr>
          <p:cNvPr id="3686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7B.3, Introduction of NOAA's CHPS</a:t>
            </a:r>
          </a:p>
        </p:txBody>
      </p:sp>
      <p:sp>
        <p:nvSpPr>
          <p:cNvPr id="3686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386F5A-2077-4D53-B32D-4DDF95499300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368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6871" name="Slide Number Placeholder 3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 eaLnBrk="1" hangingPunct="1"/>
            <a:fld id="{135B44DE-01ED-4DE7-8799-3346A6DE867C}" type="slidenum">
              <a:rPr lang="en-US" sz="1200">
                <a:latin typeface="Arial" charset="0"/>
              </a:rPr>
              <a:pPr algn="r" defTabSz="931863" eaLnBrk="1" hangingPunct="1"/>
              <a:t>16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 txBox="1">
            <a:spLocks noGrp="1" noChangeArrowheads="1"/>
          </p:cNvSpPr>
          <p:nvPr/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82" tIns="46191" rIns="92382" bIns="46191"/>
          <a:lstStyle/>
          <a:p>
            <a:pPr algn="r" defTabSz="923925"/>
            <a:fld id="{4A0742BC-EB99-4F9F-9458-F1D8AFDF8B67}" type="datetime1">
              <a:rPr lang="en-US" sz="1200">
                <a:latin typeface="Arial" charset="0"/>
              </a:rPr>
              <a:pPr algn="r" defTabSz="923925"/>
              <a:t>5/21/2010</a:t>
            </a:fld>
            <a:endParaRPr lang="en-US" sz="1200">
              <a:latin typeface="Arial" charset="0"/>
            </a:endParaRPr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82" tIns="46191" rIns="92382" bIns="46191" anchor="b"/>
          <a:lstStyle/>
          <a:p>
            <a:pPr algn="r" defTabSz="923925"/>
            <a:fld id="{0388C831-BBF7-410B-8DD9-DD3B83F682B8}" type="slidenum">
              <a:rPr lang="en-US" sz="1200">
                <a:latin typeface="Arial" charset="0"/>
              </a:rPr>
              <a:pPr algn="r" defTabSz="923925"/>
              <a:t>17</a:t>
            </a:fld>
            <a:endParaRPr lang="en-US" sz="1200">
              <a:latin typeface="Arial" charset="0"/>
            </a:endParaRPr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263" y="4416425"/>
            <a:ext cx="5603875" cy="4183063"/>
          </a:xfrm>
          <a:noFill/>
          <a:ln/>
        </p:spPr>
        <p:txBody>
          <a:bodyPr lIns="92294" tIns="46147" rIns="92294" bIns="46147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19 January 2010</a:t>
            </a: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7B.3, Introduction of NOAA's CHPS</a:t>
            </a:r>
          </a:p>
        </p:txBody>
      </p:sp>
      <p:sp>
        <p:nvSpPr>
          <p:cNvPr id="2253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329688-C431-405E-AED8-5962A0DDAC95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25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2535" name="Slide Number Placeholder 3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 eaLnBrk="1" hangingPunct="1"/>
            <a:fld id="{ED3DCFD2-7687-4D20-B9E8-AB2D2F6DBB5F}" type="slidenum">
              <a:rPr lang="en-US" sz="1200">
                <a:latin typeface="Arial" charset="0"/>
              </a:rPr>
              <a:pPr algn="r" defTabSz="931863" eaLnBrk="1" hangingPunct="1"/>
              <a:t>2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19 January 2010</a:t>
            </a:r>
          </a:p>
        </p:txBody>
      </p:sp>
      <p:sp>
        <p:nvSpPr>
          <p:cNvPr id="2355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7B.3, Introduction of NOAA's CHPS</a:t>
            </a:r>
          </a:p>
        </p:txBody>
      </p:sp>
      <p:sp>
        <p:nvSpPr>
          <p:cNvPr id="2355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093377-F160-4CDB-B81C-70838F9C9CDE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35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3559" name="Slide Number Placeholder 3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 eaLnBrk="1" hangingPunct="1"/>
            <a:fld id="{96E85CA7-1A71-4131-93A5-9A134175F7D7}" type="slidenum">
              <a:rPr lang="en-US" sz="1200">
                <a:latin typeface="Arial" charset="0"/>
              </a:rPr>
              <a:pPr algn="r" defTabSz="931863" eaLnBrk="1" hangingPunct="1"/>
              <a:t>3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19 January 2010</a:t>
            </a:r>
          </a:p>
        </p:txBody>
      </p:sp>
      <p:sp>
        <p:nvSpPr>
          <p:cNvPr id="2457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7B.3, Introduction of NOAA's CHPS</a:t>
            </a:r>
          </a:p>
        </p:txBody>
      </p:sp>
      <p:sp>
        <p:nvSpPr>
          <p:cNvPr id="2458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16A735-174E-429F-916C-52D4122BCD89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45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4583" name="Slide Number Placeholder 3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 eaLnBrk="1" hangingPunct="1"/>
            <a:fld id="{231D523A-F106-491D-B808-60FEB7DCA19D}" type="slidenum">
              <a:rPr lang="en-US" sz="1200">
                <a:latin typeface="Arial" charset="0"/>
              </a:rPr>
              <a:pPr algn="r" defTabSz="931863" eaLnBrk="1" hangingPunct="1"/>
              <a:t>4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19 January 2010</a:t>
            </a:r>
          </a:p>
        </p:txBody>
      </p:sp>
      <p:sp>
        <p:nvSpPr>
          <p:cNvPr id="2560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7B.3, Introduction of NOAA's CHPS</a:t>
            </a:r>
          </a:p>
        </p:txBody>
      </p:sp>
      <p:sp>
        <p:nvSpPr>
          <p:cNvPr id="2560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4E7230-A960-45E1-8D15-356614200CE7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56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5607" name="Slide Number Placeholder 3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 eaLnBrk="1" hangingPunct="1"/>
            <a:fld id="{EFAD5108-EFAE-464A-8146-C947FB12B78E}" type="slidenum">
              <a:rPr lang="en-US" sz="1200">
                <a:latin typeface="Arial" charset="0"/>
              </a:rPr>
              <a:pPr algn="r" defTabSz="931863" eaLnBrk="1" hangingPunct="1"/>
              <a:t>5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19 January 2010</a:t>
            </a:r>
          </a:p>
        </p:txBody>
      </p:sp>
      <p:sp>
        <p:nvSpPr>
          <p:cNvPr id="2662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7B.3, Introduction of NOAA's CHPS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2C530C-21F0-4F12-80B7-0C0585C9D9A5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66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6631" name="Slide Number Placeholder 3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 eaLnBrk="1" hangingPunct="1"/>
            <a:fld id="{F71FEAE3-3E17-44C8-A9F0-555FCD596266}" type="slidenum">
              <a:rPr lang="en-US" sz="1200">
                <a:latin typeface="Arial" charset="0"/>
              </a:rPr>
              <a:pPr algn="r" defTabSz="931863" eaLnBrk="1" hangingPunct="1"/>
              <a:t>6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 txBox="1">
            <a:spLocks noGrp="1" noChangeArrowheads="1"/>
          </p:cNvSpPr>
          <p:nvPr/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82" tIns="46191" rIns="92382" bIns="46191"/>
          <a:lstStyle/>
          <a:p>
            <a:pPr algn="r" defTabSz="923925"/>
            <a:fld id="{D97269BF-0B69-41B9-8AD8-69ABCA283148}" type="datetime1">
              <a:rPr lang="en-US" sz="1200">
                <a:latin typeface="Arial" charset="0"/>
              </a:rPr>
              <a:pPr algn="r" defTabSz="923925"/>
              <a:t>5/21/2010</a:t>
            </a:fld>
            <a:endParaRPr lang="en-US" sz="1200">
              <a:latin typeface="Arial" charset="0"/>
            </a:endParaRPr>
          </a:p>
        </p:txBody>
      </p:sp>
      <p:sp>
        <p:nvSpPr>
          <p:cNvPr id="27651" name="Rectangle 7"/>
          <p:cNvSpPr txBox="1">
            <a:spLocks noGrp="1" noChangeArrowheads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82" tIns="46191" rIns="92382" bIns="46191" anchor="b"/>
          <a:lstStyle/>
          <a:p>
            <a:pPr algn="r" defTabSz="923925"/>
            <a:fld id="{10552248-DAB2-44E2-ADA0-DB1F66A04724}" type="slidenum">
              <a:rPr lang="en-US" sz="1200">
                <a:latin typeface="Arial" charset="0"/>
              </a:rPr>
              <a:pPr algn="r" defTabSz="923925"/>
              <a:t>7</a:t>
            </a:fld>
            <a:endParaRPr lang="en-US" sz="1200">
              <a:latin typeface="Arial" charset="0"/>
            </a:endParaRPr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263" y="4416425"/>
            <a:ext cx="5603875" cy="4183063"/>
          </a:xfrm>
          <a:noFill/>
          <a:ln/>
        </p:spPr>
        <p:txBody>
          <a:bodyPr lIns="92294" tIns="46147" rIns="92294" bIns="46147"/>
          <a:lstStyle/>
          <a:p>
            <a:pPr eaLnBrk="1" hangingPunct="1">
              <a:lnSpc>
                <a:spcPct val="80000"/>
              </a:lnSpc>
            </a:pPr>
            <a:r>
              <a:rPr lang="en-US" sz="800" smtClean="0"/>
              <a:t>Europe...</a:t>
            </a:r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    * National Flood Forecasting System (NFFS) - Environment Agency for England &amp; Wales</a:t>
            </a:r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    * National Groundwater Modeling System (NGMS) - National architecture for running and managing groundwater models - Environment Agency for England &amp; Wales</a:t>
            </a:r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    * FEWS Scotland - Scottish Environmental Protection Agency (SEPA)</a:t>
            </a:r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    * Flood and Drought Forecasting System for Po River (Italy) - ARPA</a:t>
            </a:r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    * FEWS NL - River flood forecasting system for Rhine and Meuse - Ministry of Public Works and Water Resources, The Netherlands </a:t>
            </a:r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    * FEWS Lakes - Forecasting system for central lake in The Netherlands - Ministry of Public Works and Water Resources, The Netherlands</a:t>
            </a:r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    * Several applications for Dutch Water boards (e.g. Reggie &amp; Dinked, Hollandse Delta, Aa en Maas, Peel en Maasvallei, Stichtse Rijnlanden, Waternet, Roer en Overmaas)</a:t>
            </a:r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    * FEWS Algae Bloom - Forecasting of harmful algae bloom in Dutch coastal waters - Ministry of Public Works and Water Resources, The Netherlands  (experimental application)</a:t>
            </a:r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    * FEWS Austria - Forecasting for the Danube River and its branches - Provincial Governments of Lower Austria, Upper Austria and Salzburg</a:t>
            </a:r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    * FEWS Switzerland - Forecasting for Rhine River branches in Switzerland - Federal Office for the Environment</a:t>
            </a:r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    * FEWS Rhine for Germany - Flow forecasting for Rhine River in Germany - Federal Institute of Hydrology, Germany</a:t>
            </a:r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    * FEWS Segura River - Segura River Basin Confederation in Spain (in progress) </a:t>
            </a:r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    * FEWS World - Worldwide hydrological forecasting using freely available data (research application at Deltares)</a:t>
            </a:r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North America..</a:t>
            </a:r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    * Community Hydrologic Prediction System (CHPS) - National Weather Service (NWS) (in progress)</a:t>
            </a:r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    * FEWS New Brunswick - Government of New Brunswick, Canada (early stages; definition study starts in Dec '08)</a:t>
            </a:r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Asia...</a:t>
            </a:r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    * National Flood and Drought Forecasting System for Taiwan - Ministry of Water Resources</a:t>
            </a:r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    * FEWS Mekong - Mekong River Commission (MRC)</a:t>
            </a:r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    * Water Quality Forecasting System for Marina Reservoir - Public Utilities Board (in progress)</a:t>
            </a:r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    * FEWS Songhkla &amp; FEWS Moon River - Flow forecasting applications in Thailand</a:t>
            </a:r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       (Mae Nam Mun and Chi river basin in Thailand)</a:t>
            </a:r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    * FEWS Pakistan  - Flood forecasting for Indus River</a:t>
            </a:r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    * FEWS Sistan - Flow forecasting for Sistan River in Eastern Iran</a:t>
            </a:r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Australia...</a:t>
            </a:r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    * FEWS Australia - Bureau of Meteorology (early stages; first pilots planned for 2009)National Flood Forecasting System (NFFS) in England and Wales for U.K. Environment Agency</a:t>
            </a:r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19 January 2010</a:t>
            </a:r>
          </a:p>
        </p:txBody>
      </p:sp>
      <p:sp>
        <p:nvSpPr>
          <p:cNvPr id="2867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7B.3, Introduction of NOAA's CHPS</a:t>
            </a:r>
          </a:p>
        </p:txBody>
      </p:sp>
      <p:sp>
        <p:nvSpPr>
          <p:cNvPr id="2867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7A67E2-0864-4EA9-8D36-DE2F92DA8EBF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86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8679" name="Slide Number Placeholder 3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 eaLnBrk="1" hangingPunct="1"/>
            <a:fld id="{6031C1F4-A274-4504-834E-E1D6F517A269}" type="slidenum">
              <a:rPr lang="en-US" sz="1200">
                <a:latin typeface="Arial" charset="0"/>
              </a:rPr>
              <a:pPr algn="r" defTabSz="931863" eaLnBrk="1" hangingPunct="1"/>
              <a:t>8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19 January 2010</a:t>
            </a:r>
          </a:p>
        </p:txBody>
      </p:sp>
      <p:sp>
        <p:nvSpPr>
          <p:cNvPr id="2969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7B.3, Introduction of NOAA's CHPS</a:t>
            </a:r>
          </a:p>
        </p:txBody>
      </p:sp>
      <p:sp>
        <p:nvSpPr>
          <p:cNvPr id="2970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41870D-EAFA-447E-B633-766FB393C932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97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7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smtClean="0"/>
              <a:t>CUAHSI = Consortium of Universities for the Advancement of Hydrologic Science, Inc.</a:t>
            </a:r>
            <a:endParaRPr lang="en-US" smtClean="0"/>
          </a:p>
        </p:txBody>
      </p:sp>
      <p:sp>
        <p:nvSpPr>
          <p:cNvPr id="29703" name="Slide Number Placeholder 3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 eaLnBrk="1" hangingPunct="1"/>
            <a:fld id="{07F51E49-4501-4D8A-8324-829E0D16DA1B}" type="slidenum">
              <a:rPr lang="en-US" sz="1200">
                <a:latin typeface="Arial" charset="0"/>
              </a:rPr>
              <a:pPr algn="r" defTabSz="931863" eaLnBrk="1" hangingPunct="1"/>
              <a:t>9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pic>
        <p:nvPicPr>
          <p:cNvPr id="155" name="Picture 1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3588" y="0"/>
            <a:ext cx="760412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8761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8762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6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CF1D809C-3F9C-435F-AC5D-6D6BD45159EE}" type="datetimeFigureOut">
              <a:rPr lang="en-US"/>
              <a:pPr>
                <a:defRPr/>
              </a:pPr>
              <a:t>5/21/2010</a:t>
            </a:fld>
            <a:endParaRPr lang="en-US"/>
          </a:p>
        </p:txBody>
      </p:sp>
      <p:sp>
        <p:nvSpPr>
          <p:cNvPr id="157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8DF3EBAD-C310-4654-8EAC-18E83C1100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B815B-1D7B-47D1-B5E6-0318810582CD}" type="datetimeFigureOut">
              <a:rPr lang="en-US"/>
              <a:pPr>
                <a:defRPr/>
              </a:pPr>
              <a:t>5/21/2010</a:t>
            </a:fld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1857F-17E5-43E9-8CD9-FB24023FBD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6A27F-C891-4163-9584-07EBF89DB316}" type="datetimeFigureOut">
              <a:rPr lang="en-US"/>
              <a:pPr>
                <a:defRPr/>
              </a:pPr>
              <a:t>5/21/2010</a:t>
            </a:fld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FF232-7E45-4B74-B7AE-1678EDFC44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E58C9-93B2-420B-8660-E32981E5BF39}" type="datetimeFigureOut">
              <a:rPr lang="en-US"/>
              <a:pPr>
                <a:defRPr/>
              </a:pPr>
              <a:t>5/21/2010</a:t>
            </a:fld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3B761-B217-410A-AEF4-9EFF5DD051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564DA-FDF7-400B-A6F9-E4217EBC1C2E}" type="datetimeFigureOut">
              <a:rPr lang="en-US"/>
              <a:pPr>
                <a:defRPr/>
              </a:pPr>
              <a:t>5/21/2010</a:t>
            </a:fld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F433F-0A04-464E-93E1-556AC18BC0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DEB72-5E40-4FE2-B26C-5569AA09784C}" type="datetimeFigureOut">
              <a:rPr lang="en-US"/>
              <a:pPr>
                <a:defRPr/>
              </a:pPr>
              <a:t>5/21/2010</a:t>
            </a:fld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E00E8-9787-4363-A8E1-BCF96DA1C9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55672-3389-47CB-83D2-998440657474}" type="datetimeFigureOut">
              <a:rPr lang="en-US"/>
              <a:pPr>
                <a:defRPr/>
              </a:pPr>
              <a:t>5/21/2010</a:t>
            </a:fld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E91E1-4782-4F2E-B8F8-E7D8A52B1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774F5-304A-43E5-8350-A43B625164CC}" type="datetimeFigureOut">
              <a:rPr lang="en-US"/>
              <a:pPr>
                <a:defRPr/>
              </a:pPr>
              <a:t>5/21/2010</a:t>
            </a:fld>
            <a:endParaRPr lang="en-US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43EB1-8ABA-4BCB-98F1-E5642E7355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7E9CE-8D06-45D3-A513-DE6F4BE6AAE1}" type="datetimeFigureOut">
              <a:rPr lang="en-US"/>
              <a:pPr>
                <a:defRPr/>
              </a:pPr>
              <a:t>5/21/2010</a:t>
            </a:fld>
            <a:endParaRPr lang="en-US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048BE-0C36-4BD2-B0C0-5F5124801B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AA483-AF92-46F2-A25F-690E4A73CAD2}" type="datetimeFigureOut">
              <a:rPr lang="en-US"/>
              <a:pPr>
                <a:defRPr/>
              </a:pPr>
              <a:t>5/21/2010</a:t>
            </a:fld>
            <a:endParaRPr lang="en-US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6396E-9170-4397-B861-FB7D75BC2A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BD146-653E-47C7-81BD-11C8F4BAEA4B}" type="datetimeFigureOut">
              <a:rPr lang="en-US"/>
              <a:pPr>
                <a:defRPr/>
              </a:pPr>
              <a:t>5/21/2010</a:t>
            </a:fld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580E8-F823-4F0F-86D7-3976C73B6A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DFB2D-0D88-4EF7-8C81-812EC8FC95A6}" type="datetimeFigureOut">
              <a:rPr lang="en-US"/>
              <a:pPr>
                <a:defRPr/>
              </a:pPr>
              <a:t>5/21/2010</a:t>
            </a:fld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6BFF0-785C-491D-89BD-B8A32D60F8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2057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67588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589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590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591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592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593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594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595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596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597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598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599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600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058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67602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603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604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605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606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607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608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609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610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611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612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613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614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615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616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617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618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619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620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621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622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623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624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625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626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627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628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629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630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631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632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633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634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635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636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637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638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639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640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641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642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643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644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645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646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647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648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649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650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651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652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653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654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655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656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657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658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659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660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661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662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663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664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665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666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667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668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669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670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671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672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673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674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675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676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677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678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679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680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681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682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683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684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685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686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687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688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689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690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691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692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693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694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695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696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697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698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699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700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701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702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703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704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705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706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707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708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709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710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711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712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713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714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715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716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717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718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719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720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721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722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723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724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725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726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727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728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729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730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731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732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733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734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735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736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67737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7738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fld id="{D64E7ECE-EC0E-4152-A4D9-9D4A554BB15F}" type="datetimeFigureOut">
              <a:rPr lang="en-US"/>
              <a:pPr>
                <a:defRPr/>
              </a:pPr>
              <a:t>5/21/2010</a:t>
            </a:fld>
            <a:endParaRPr lang="en-US"/>
          </a:p>
        </p:txBody>
      </p:sp>
      <p:sp>
        <p:nvSpPr>
          <p:cNvPr id="67739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740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fld id="{A99A5ECB-072D-4F30-9093-92B09BE45E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7741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2056" name="Picture 16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383588" y="0"/>
            <a:ext cx="760412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19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ws.noaa.gov/ohd/hrl/chps/index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rf-model.org/index.php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cuahsi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57200" y="685800"/>
            <a:ext cx="8001000" cy="192087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tx1"/>
                </a:solidFill>
                <a:latin typeface="Arial" charset="0"/>
              </a:rPr>
              <a:t>Implementation of the Community Hydrologic Prediction System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143000" y="3810000"/>
            <a:ext cx="6642100" cy="17399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000" dirty="0" smtClean="0">
                <a:solidFill>
                  <a:srgbClr val="FFCC00"/>
                </a:solidFill>
                <a:latin typeface="Arial" charset="0"/>
              </a:rPr>
              <a:t>David R. </a:t>
            </a:r>
            <a:r>
              <a:rPr lang="en-US" sz="2000" dirty="0" err="1" smtClean="0">
                <a:solidFill>
                  <a:srgbClr val="FFCC00"/>
                </a:solidFill>
                <a:latin typeface="Arial" charset="0"/>
              </a:rPr>
              <a:t>Vallee</a:t>
            </a:r>
            <a:r>
              <a:rPr lang="en-US" sz="2000" dirty="0" smtClean="0">
                <a:solidFill>
                  <a:srgbClr val="FFCC00"/>
                </a:solidFill>
                <a:latin typeface="Arial" charset="0"/>
              </a:rPr>
              <a:t/>
            </a:r>
            <a:br>
              <a:rPr lang="en-US" sz="2000" dirty="0" smtClean="0">
                <a:solidFill>
                  <a:srgbClr val="FFCC00"/>
                </a:solidFill>
                <a:latin typeface="Arial" charset="0"/>
              </a:rPr>
            </a:br>
            <a:r>
              <a:rPr lang="en-US" sz="2000" dirty="0" smtClean="0">
                <a:solidFill>
                  <a:srgbClr val="FFCC00"/>
                </a:solidFill>
                <a:latin typeface="Arial" charset="0"/>
              </a:rPr>
              <a:t>Hydrologist-in-Charge</a:t>
            </a:r>
            <a:br>
              <a:rPr lang="en-US" sz="2000" dirty="0" smtClean="0">
                <a:solidFill>
                  <a:srgbClr val="FFCC00"/>
                </a:solidFill>
                <a:latin typeface="Arial" charset="0"/>
              </a:rPr>
            </a:br>
            <a:r>
              <a:rPr lang="en-US" sz="2000" dirty="0" smtClean="0">
                <a:solidFill>
                  <a:srgbClr val="FFCC00"/>
                </a:solidFill>
                <a:latin typeface="Arial" charset="0"/>
              </a:rPr>
              <a:t>NOAA/NWS Northeast River Forecast Center</a:t>
            </a:r>
            <a:br>
              <a:rPr lang="en-US" sz="2000" dirty="0" smtClean="0">
                <a:solidFill>
                  <a:srgbClr val="FFCC00"/>
                </a:solidFill>
                <a:latin typeface="Arial" charset="0"/>
              </a:rPr>
            </a:br>
            <a:r>
              <a:rPr lang="en-US" sz="2000" dirty="0" smtClean="0">
                <a:solidFill>
                  <a:srgbClr val="FFCC00"/>
                </a:solidFill>
                <a:latin typeface="Arial" charset="0"/>
              </a:rPr>
              <a:t>Eastern Region Flash Flood Conference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Arial" charset="0"/>
                <a:cs typeface="Arial" charset="0"/>
              </a:rPr>
              <a:t>Risk Reduction River Forecast Offices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Goal to create and validate transition path for 9 follow-on RFCs based on CAT RFCs’ experiences with one year lead in schedule</a:t>
            </a:r>
          </a:p>
          <a:p>
            <a:pPr eaLnBrk="1" hangingPunct="1">
              <a:buFont typeface="Arial" charset="0"/>
              <a:buNone/>
              <a:defRPr/>
            </a:pPr>
            <a:endParaRPr lang="en-US" sz="2000" dirty="0" smtClean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Support for follow-on 9 RFCs from the 4 risk reduction RFCs</a:t>
            </a:r>
          </a:p>
          <a:p>
            <a:pPr lvl="1" eaLnBrk="1" hangingPunct="1">
              <a:defRPr/>
            </a:pPr>
            <a:r>
              <a:rPr lang="en-US" sz="1700" dirty="0" smtClean="0">
                <a:latin typeface="Arial" charset="0"/>
                <a:cs typeface="Arial" charset="0"/>
              </a:rPr>
              <a:t>Each CAT RFC to assist 2 – 3 “buddies”</a:t>
            </a:r>
          </a:p>
          <a:p>
            <a:pPr lvl="1" eaLnBrk="1" hangingPunct="1">
              <a:defRPr/>
            </a:pPr>
            <a:r>
              <a:rPr lang="en-US" sz="1700" dirty="0" smtClean="0">
                <a:latin typeface="Arial" charset="0"/>
                <a:cs typeface="Arial" charset="0"/>
              </a:rPr>
              <a:t>“Buddy” visits were conducted in March through July of 2010</a:t>
            </a:r>
          </a:p>
          <a:p>
            <a:pPr lvl="1" eaLnBrk="1" hangingPunct="1">
              <a:defRPr/>
            </a:pPr>
            <a:r>
              <a:rPr lang="en-US" sz="1700" dirty="0" smtClean="0">
                <a:latin typeface="Arial" charset="0"/>
                <a:cs typeface="Arial" charset="0"/>
              </a:rPr>
              <a:t>Migration activities at these 9 RFCs are in progress</a:t>
            </a:r>
          </a:p>
          <a:p>
            <a:pPr eaLnBrk="1" hangingPunct="1">
              <a:defRPr/>
            </a:pPr>
            <a:endParaRPr lang="en-US" sz="2000" dirty="0" smtClean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Also key to risk reduction was establishment of a clear set of “Baseline” Operational Capabilities to avoid requirements creep</a:t>
            </a:r>
          </a:p>
          <a:p>
            <a:pPr eaLnBrk="1" hangingPunct="1">
              <a:defRPr/>
            </a:pPr>
            <a:endParaRPr lang="en-US" sz="2000" dirty="0" smtClean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CAT RFCs have moved into some degree of parallel execution with NWSRFS</a:t>
            </a:r>
          </a:p>
        </p:txBody>
      </p:sp>
      <p:sp>
        <p:nvSpPr>
          <p:cNvPr id="12292" name="Slide Number Placeholder 4"/>
          <p:cNvSpPr txBox="1">
            <a:spLocks noGrp="1"/>
          </p:cNvSpPr>
          <p:nvPr/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94BFA8C6-039B-44B3-B36E-BD85939BF3C5}" type="slidenum">
              <a:rPr lang="en-US" sz="1200">
                <a:latin typeface="Arial" charset="0"/>
              </a:rPr>
              <a:pPr algn="r" eaLnBrk="1" hangingPunct="1"/>
              <a:t>10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7"/>
          <p:cNvSpPr txBox="1">
            <a:spLocks noGrp="1"/>
          </p:cNvSpPr>
          <p:nvPr/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03B0D3C-7CC0-43C3-AABA-CB8F6F9FBCE1}" type="slidenum">
              <a:rPr lang="en-US" sz="1200">
                <a:latin typeface="Arial" charset="0"/>
              </a:rPr>
              <a:pPr algn="r"/>
              <a:t>11</a:t>
            </a:fld>
            <a:endParaRPr lang="en-US" sz="1200">
              <a:latin typeface="Arial" charset="0"/>
            </a:endParaRPr>
          </a:p>
        </p:txBody>
      </p:sp>
      <p:pic>
        <p:nvPicPr>
          <p:cNvPr id="13315" name="Picture 5" descr="CHPS_Ma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0"/>
            <a:ext cx="4419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6" descr="CHPS_mp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762000"/>
            <a:ext cx="4648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2" descr="C:\Users\User\Documents\HIC Meeting\sac_nbrm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3810000"/>
            <a:ext cx="4648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2" descr="C:\Users\User\Documents\HIC Meeting\flow_nbrm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733800"/>
            <a:ext cx="4419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2"/>
          <p:cNvSpPr>
            <a:spLocks noRot="1" noChangeArrowheads="1"/>
          </p:cNvSpPr>
          <p:nvPr/>
        </p:nvSpPr>
        <p:spPr bwMode="auto">
          <a:xfrm>
            <a:off x="304800" y="152400"/>
            <a:ext cx="85407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CHPS Interactive Forecaster Display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76250"/>
          </a:xfrm>
          <a:noFill/>
        </p:spPr>
        <p:txBody>
          <a:bodyPr anchor="b"/>
          <a:lstStyle/>
          <a:p>
            <a:fld id="{CF4F1B28-1A65-4A3E-83A3-884110EA02BF}" type="slidenum">
              <a:rPr lang="en-US" sz="1200" smtClean="0"/>
              <a:pPr/>
              <a:t>12</a:t>
            </a:fld>
            <a:endParaRPr lang="en-US" sz="1200" smtClean="0"/>
          </a:p>
        </p:txBody>
      </p:sp>
      <p:sp>
        <p:nvSpPr>
          <p:cNvPr id="2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>
                <a:latin typeface="Arial" charset="0"/>
              </a:rPr>
              <a:t>Transition Challenges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47800"/>
            <a:ext cx="8229600" cy="4648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smtClean="0">
                <a:latin typeface="Arial" charset="0"/>
              </a:rPr>
              <a:t>Challenges are technical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smtClean="0">
                <a:latin typeface="Arial" charset="0"/>
              </a:rPr>
              <a:t>Must not disrupt daily forecasting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smtClean="0">
                <a:latin typeface="Arial" charset="0"/>
              </a:rPr>
              <a:t>Must assure hydro models perform the same within new infrastructure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smtClean="0">
                <a:latin typeface="Arial" charset="0"/>
              </a:rPr>
              <a:t>Must assure model performance not degraded while taking opportunity to move to gridded meteorological forcings</a:t>
            </a:r>
            <a:endParaRPr lang="en-US" sz="1800" smtClean="0">
              <a:solidFill>
                <a:srgbClr val="FF0000"/>
              </a:solidFill>
              <a:latin typeface="Arial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en-US" sz="18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smtClean="0">
                <a:latin typeface="Arial" charset="0"/>
              </a:rPr>
              <a:t>Challenges are cultural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smtClean="0">
                <a:latin typeface="Arial" charset="0"/>
              </a:rPr>
              <a:t>NWS forecasters require training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smtClean="0">
                <a:latin typeface="Arial" charset="0"/>
              </a:rPr>
              <a:t>NWS researchers and programmers need to re-orient to highly configurable environment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18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smtClean="0">
                <a:latin typeface="Arial" charset="0"/>
              </a:rPr>
              <a:t>Field support requires new paradigm that includes support of external models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smtClean="0">
                <a:latin typeface="Arial" charset="0"/>
              </a:rPr>
              <a:t>Operating in a truly community oriented environment within the U.S. and abroad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18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00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ocuments\HIC Meeting\sref_woor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219200"/>
            <a:ext cx="4648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76250"/>
          </a:xfrm>
          <a:noFill/>
        </p:spPr>
        <p:txBody>
          <a:bodyPr anchor="b"/>
          <a:lstStyle/>
          <a:p>
            <a:fld id="{296AC378-D476-429C-9603-9D2124B05789}" type="slidenum">
              <a:rPr lang="en-US" sz="1200" smtClean="0"/>
              <a:pPr/>
              <a:t>13</a:t>
            </a:fld>
            <a:endParaRPr lang="en-US" sz="1200" smtClean="0"/>
          </a:p>
        </p:txBody>
      </p:sp>
      <p:sp>
        <p:nvSpPr>
          <p:cNvPr id="2048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228600" y="0"/>
            <a:ext cx="8229600" cy="7159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latin typeface="Arial" charset="0"/>
              </a:rPr>
              <a:t>Operations Benefits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4419600" cy="4876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70000"/>
              </a:lnSpc>
              <a:defRPr/>
            </a:pPr>
            <a:r>
              <a:rPr lang="en-US" sz="2000" smtClean="0">
                <a:latin typeface="Arial" charset="0"/>
                <a:cs typeface="Arial" charset="0"/>
              </a:rPr>
              <a:t>More flexibility to address upcoming major service enhancements</a:t>
            </a:r>
          </a:p>
          <a:p>
            <a:pPr lvl="1" eaLnBrk="1" hangingPunct="1">
              <a:lnSpc>
                <a:spcPct val="70000"/>
              </a:lnSpc>
              <a:defRPr/>
            </a:pPr>
            <a:r>
              <a:rPr lang="en-US" sz="1800" smtClean="0">
                <a:latin typeface="Arial" charset="0"/>
                <a:cs typeface="Arial" charset="0"/>
              </a:rPr>
              <a:t>Short term ensemble forecasts</a:t>
            </a:r>
          </a:p>
          <a:p>
            <a:pPr lvl="1" eaLnBrk="1" hangingPunct="1">
              <a:lnSpc>
                <a:spcPct val="70000"/>
              </a:lnSpc>
              <a:defRPr/>
            </a:pPr>
            <a:r>
              <a:rPr lang="en-US" sz="1800" smtClean="0">
                <a:latin typeface="Arial" charset="0"/>
                <a:cs typeface="Arial" charset="0"/>
              </a:rPr>
              <a:t>Gridded hydrologic modeling</a:t>
            </a:r>
          </a:p>
          <a:p>
            <a:pPr lvl="1" eaLnBrk="1" hangingPunct="1">
              <a:lnSpc>
                <a:spcPct val="70000"/>
              </a:lnSpc>
              <a:defRPr/>
            </a:pPr>
            <a:r>
              <a:rPr lang="en-US" sz="1800" smtClean="0">
                <a:latin typeface="Arial" charset="0"/>
                <a:cs typeface="Arial" charset="0"/>
              </a:rPr>
              <a:t>Gridded water resources forecasts</a:t>
            </a:r>
            <a:endParaRPr lang="en-US" sz="180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70000"/>
              </a:lnSpc>
              <a:defRPr/>
            </a:pPr>
            <a:endParaRPr lang="en-US" sz="180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70000"/>
              </a:lnSpc>
              <a:defRPr/>
            </a:pPr>
            <a:r>
              <a:rPr lang="en-US" sz="2000" smtClean="0">
                <a:latin typeface="Arial" charset="0"/>
                <a:cs typeface="Arial" charset="0"/>
              </a:rPr>
              <a:t>Simpler and accelerated research to operations path</a:t>
            </a:r>
          </a:p>
          <a:p>
            <a:pPr eaLnBrk="1" hangingPunct="1">
              <a:lnSpc>
                <a:spcPct val="70000"/>
              </a:lnSpc>
              <a:defRPr/>
            </a:pPr>
            <a:endParaRPr lang="en-US" sz="200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70000"/>
              </a:lnSpc>
              <a:defRPr/>
            </a:pPr>
            <a:r>
              <a:rPr lang="en-US" sz="2000" smtClean="0">
                <a:latin typeface="Arial" charset="0"/>
                <a:cs typeface="Arial" charset="0"/>
              </a:rPr>
              <a:t>Take advantage of community-developed models</a:t>
            </a:r>
          </a:p>
          <a:p>
            <a:pPr eaLnBrk="1" hangingPunct="1">
              <a:lnSpc>
                <a:spcPct val="70000"/>
              </a:lnSpc>
              <a:defRPr/>
            </a:pPr>
            <a:endParaRPr lang="en-US" sz="200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70000"/>
              </a:lnSpc>
              <a:defRPr/>
            </a:pPr>
            <a:r>
              <a:rPr lang="en-US" sz="2000" smtClean="0">
                <a:latin typeface="Arial" charset="0"/>
                <a:cs typeface="Arial" charset="0"/>
              </a:rPr>
              <a:t>Simpler and lower cost of software maintenance and addition of small enhancements</a:t>
            </a:r>
          </a:p>
          <a:p>
            <a:pPr lvl="1" eaLnBrk="1" hangingPunct="1">
              <a:lnSpc>
                <a:spcPct val="70000"/>
              </a:lnSpc>
              <a:defRPr/>
            </a:pPr>
            <a:r>
              <a:rPr lang="en-US" sz="1800" smtClean="0">
                <a:latin typeface="Arial" charset="0"/>
                <a:cs typeface="Arial" charset="0"/>
              </a:rPr>
              <a:t>NWS developers concentrate on hydrology not infrastructure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76250"/>
          </a:xfrm>
          <a:noFill/>
        </p:spPr>
        <p:txBody>
          <a:bodyPr anchor="b"/>
          <a:lstStyle/>
          <a:p>
            <a:fld id="{9D3E316D-76AC-4222-BCFF-E21D38CBD880}" type="slidenum">
              <a:rPr lang="en-US" sz="1200" smtClean="0"/>
              <a:pPr/>
              <a:t>14</a:t>
            </a:fld>
            <a:endParaRPr lang="en-US" sz="1200" smtClean="0"/>
          </a:p>
        </p:txBody>
      </p:sp>
      <p:sp>
        <p:nvSpPr>
          <p:cNvPr id="2048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228600" y="0"/>
            <a:ext cx="8229600" cy="7159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Arial" charset="0"/>
              </a:rPr>
              <a:t>WFO Benefits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4419600" cy="4191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70000"/>
              </a:lnSpc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More efficient and timely delivery of forecasts</a:t>
            </a:r>
          </a:p>
          <a:p>
            <a:pPr eaLnBrk="1" hangingPunct="1">
              <a:lnSpc>
                <a:spcPct val="70000"/>
              </a:lnSpc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With the infusion of new science and modeling – improved forecasts for short/long range</a:t>
            </a:r>
          </a:p>
          <a:p>
            <a:pPr eaLnBrk="1" hangingPunct="1">
              <a:lnSpc>
                <a:spcPct val="70000"/>
              </a:lnSpc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Collaborative hydrologic/hydraulic modeling activities</a:t>
            </a:r>
          </a:p>
          <a:p>
            <a:pPr lvl="1" eaLnBrk="1" hangingPunct="1">
              <a:lnSpc>
                <a:spcPct val="70000"/>
              </a:lnSpc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Site Specific</a:t>
            </a:r>
          </a:p>
          <a:p>
            <a:pPr lvl="1" eaLnBrk="1" hangingPunct="1">
              <a:lnSpc>
                <a:spcPct val="70000"/>
              </a:lnSpc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International Partners – New Brunswick, Canada, NERFC and WFO Caribou, ME</a:t>
            </a:r>
          </a:p>
          <a:p>
            <a:pPr eaLnBrk="1" hangingPunct="1">
              <a:lnSpc>
                <a:spcPct val="70000"/>
              </a:lnSpc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Potential for a CHPS Client to reside at the WFO</a:t>
            </a:r>
            <a:endParaRPr lang="en-US" sz="1800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70000"/>
              </a:lnSpc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Improved collaboration between RFCs and WFOs</a:t>
            </a:r>
            <a:endParaRPr lang="en-US" sz="1800" dirty="0" smtClean="0">
              <a:latin typeface="Arial" charset="0"/>
              <a:cs typeface="Arial" charset="0"/>
            </a:endParaRPr>
          </a:p>
        </p:txBody>
      </p:sp>
      <p:pic>
        <p:nvPicPr>
          <p:cNvPr id="16389" name="Picture 5" descr="crar1.dqc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143000"/>
            <a:ext cx="4724400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1371600"/>
            <a:ext cx="7772400" cy="192087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smtClean="0">
                <a:solidFill>
                  <a:schemeClr val="tx1"/>
                </a:solidFill>
                <a:latin typeface="Arial" charset="0"/>
              </a:rPr>
              <a:t>Implementation of the Community Hydrologic Prediction System</a:t>
            </a:r>
            <a:br>
              <a:rPr lang="en-US" sz="3200" smtClean="0">
                <a:solidFill>
                  <a:schemeClr val="tx1"/>
                </a:solidFill>
                <a:latin typeface="Arial" charset="0"/>
              </a:rPr>
            </a:br>
            <a:r>
              <a:rPr lang="en-US" sz="3200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en-US" sz="3200" smtClean="0">
                <a:solidFill>
                  <a:schemeClr val="tx1"/>
                </a:solidFill>
                <a:latin typeface="Arial" charset="0"/>
              </a:rPr>
            </a:br>
            <a:r>
              <a:rPr lang="en-US" sz="3200" smtClean="0">
                <a:solidFill>
                  <a:schemeClr val="tx1"/>
                </a:solidFill>
                <a:latin typeface="Arial" charset="0"/>
              </a:rPr>
              <a:t>Questions????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219200" y="4267200"/>
            <a:ext cx="6642100" cy="17399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1800" dirty="0" smtClean="0">
                <a:solidFill>
                  <a:srgbClr val="FFCC00"/>
                </a:solidFill>
                <a:latin typeface="Arial" charset="0"/>
              </a:rPr>
              <a:t>David R. </a:t>
            </a:r>
            <a:r>
              <a:rPr lang="en-US" sz="1800" dirty="0" err="1" smtClean="0">
                <a:solidFill>
                  <a:srgbClr val="FFCC00"/>
                </a:solidFill>
                <a:latin typeface="Arial" charset="0"/>
              </a:rPr>
              <a:t>Vallee</a:t>
            </a:r>
            <a:r>
              <a:rPr lang="en-US" sz="1800" dirty="0" smtClean="0">
                <a:solidFill>
                  <a:srgbClr val="FFCC00"/>
                </a:solidFill>
                <a:latin typeface="Arial" charset="0"/>
              </a:rPr>
              <a:t/>
            </a:r>
            <a:br>
              <a:rPr lang="en-US" sz="1800" dirty="0" smtClean="0">
                <a:solidFill>
                  <a:srgbClr val="FFCC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FFCC00"/>
                </a:solidFill>
                <a:latin typeface="Arial" charset="0"/>
              </a:rPr>
              <a:t>Hydrologist-in-Charge</a:t>
            </a:r>
            <a:br>
              <a:rPr lang="en-US" sz="1800" dirty="0" smtClean="0">
                <a:solidFill>
                  <a:srgbClr val="FFCC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FFCC00"/>
                </a:solidFill>
                <a:latin typeface="Arial" charset="0"/>
              </a:rPr>
              <a:t>NOAA/NWS Northeast River Forecast Center</a:t>
            </a:r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1800" dirty="0" smtClean="0">
                <a:solidFill>
                  <a:srgbClr val="FFCC00"/>
                </a:solidFill>
                <a:latin typeface="Arial" charset="0"/>
              </a:rPr>
              <a:t>Eastern Region Flash Flood Conference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4"/>
          <p:cNvSpPr txBox="1">
            <a:spLocks noGrp="1"/>
          </p:cNvSpPr>
          <p:nvPr/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DEFC97B4-D3FB-4C8E-9A3F-1BBE1DCF0631}" type="slidenum">
              <a:rPr lang="en-US" sz="1200">
                <a:latin typeface="Arial" charset="0"/>
              </a:rPr>
              <a:pPr algn="r" eaLnBrk="1" hangingPunct="1"/>
              <a:t>16</a:t>
            </a:fld>
            <a:endParaRPr lang="en-US" sz="1200">
              <a:latin typeface="Arial" charset="0"/>
            </a:endParaRPr>
          </a:p>
        </p:txBody>
      </p:sp>
      <p:sp>
        <p:nvSpPr>
          <p:cNvPr id="19459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latin typeface="Arial" charset="0"/>
              </a:rPr>
              <a:t>Backup Slides</a:t>
            </a:r>
            <a:br>
              <a:rPr lang="en-US" sz="4000" smtClean="0">
                <a:latin typeface="Arial" charset="0"/>
              </a:rPr>
            </a:br>
            <a:endParaRPr lang="en-US" sz="4000" smtClean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Models in FEWS</a:t>
            </a:r>
          </a:p>
        </p:txBody>
      </p:sp>
      <p:sp>
        <p:nvSpPr>
          <p:cNvPr id="19459" name="Slide Number Placeholder 7"/>
          <p:cNvSpPr txBox="1">
            <a:spLocks noGrp="1"/>
          </p:cNvSpPr>
          <p:nvPr/>
        </p:nvSpPr>
        <p:spPr bwMode="auto">
          <a:xfrm>
            <a:off x="70104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C6DC681-E493-40CA-8745-1E78A12FB2EB}" type="slidenum">
              <a:rPr lang="en-US" sz="1200">
                <a:latin typeface="Arial" charset="0"/>
              </a:rPr>
              <a:pPr algn="r"/>
              <a:t>17</a:t>
            </a:fld>
            <a:endParaRPr lang="en-US" sz="1200">
              <a:latin typeface="Arial" charset="0"/>
            </a:endParaRPr>
          </a:p>
        </p:txBody>
      </p:sp>
      <p:graphicFrame>
        <p:nvGraphicFramePr>
          <p:cNvPr id="13489" name="Group 177"/>
          <p:cNvGraphicFramePr>
            <a:graphicFrameLocks noGrp="1"/>
          </p:cNvGraphicFramePr>
          <p:nvPr/>
        </p:nvGraphicFramePr>
        <p:xfrm>
          <a:off x="0" y="762000"/>
          <a:ext cx="9144000" cy="6089650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  <a:gridCol w="2286000"/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Model 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Type 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Supplier/Owner 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Country 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ISIS 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Hydrodynamics 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HR/Halcrow 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UK 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PDM 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Rainfall-Runoff 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CEH 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UK 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TCM 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Rainfall-Runoff 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CEH 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UK 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KW 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Routing (kinematic wave) 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CEH 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UK 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PACK 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Snow Melt 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CEH 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UK 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ARMA 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Error Correction 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CEH 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UK 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PRTF 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Event Based RR 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PlanB 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UK 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TRITON 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Surge propagation/Overtopping 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PlanB 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UK 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STF 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Transfer functions 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EA 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UK 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DODO 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Routing (layered Muskingum) 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EA 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UK 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MCRM 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Rainfall-Runoff 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EA 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UK 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Modflow96/VKD 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3D groundwater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Deltares/Adam Taylor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Netherlands/UK 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Mike11 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Hydrodynamics 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DHI 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Denmark 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NAM 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Rainfall-Runoff 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DHI 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Denmark 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LISFLOOD 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Distributed Rainfall-Runoff 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JRC 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Italy 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TOPKAPI 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Rainfall-Runoff 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Univ. of Bologna 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Italy 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HBV 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Rainfall-Runoff (inc snowmelt) 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SHMI 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Sweden 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Vflo 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Distributed Rainfall-Runoff 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Vieux &amp; Assiciates 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USA 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SWMM 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Urban Rainfall-Runoff 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USGS 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USA 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HEC-RAS 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Hydrodynamics 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USACE 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USA 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Snow17 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Snow Melt 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NWS 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USA 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SACSMA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Rainfall-Runoff 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NWS 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USA 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Unit-H 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Unit-Hydrograph 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NWS 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USA 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PRMS 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Rainfall-Runoff 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Univ. of Karlsruhre 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Germany 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SynHP 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Hydrodynamics 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BfG 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Germany 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SOBEK 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Hydrodynamics, Water Quality, RR 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Deltares 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Netherlands 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SOBEK-2d 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Linked 1d/2d inundation modelling 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Deltares 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Netherlands 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Sacramento 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Rainfall-Runoff 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Deltares 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Netherlands 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RIBASIM 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Water distribution + Reservoir 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Deltares 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Netherlands 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REW 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Distributed Rainfall-Runoff 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Deltares 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Netherlands 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DELFT3D 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2/3D Hydrodynamics/ Water quality 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Deltares 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Netherlands 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TWAM 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2D Hydrodynamics 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PlanB 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UK</a:t>
                      </a:r>
                    </a:p>
                  </a:txBody>
                  <a:tcPr marL="16489" marR="16489" marT="8245" marB="824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76250"/>
          </a:xfrm>
          <a:noFill/>
        </p:spPr>
        <p:txBody>
          <a:bodyPr anchor="b"/>
          <a:lstStyle/>
          <a:p>
            <a:fld id="{0345E97B-7859-481A-AC6F-C8D0A803681E}" type="slidenum">
              <a:rPr lang="en-US" sz="1200" smtClean="0"/>
              <a:pPr/>
              <a:t>2</a:t>
            </a:fld>
            <a:endParaRPr lang="en-US" sz="1200" smtClean="0"/>
          </a:p>
        </p:txBody>
      </p:sp>
      <p:sp>
        <p:nvSpPr>
          <p:cNvPr id="13314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>
                <a:latin typeface="Arial" charset="0"/>
              </a:rPr>
              <a:t>Topics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Arial" charset="0"/>
              </a:rPr>
              <a:t>Background</a:t>
            </a:r>
          </a:p>
          <a:p>
            <a:pPr eaLnBrk="1" hangingPunct="1">
              <a:defRPr/>
            </a:pPr>
            <a:r>
              <a:rPr lang="en-US" smtClean="0">
                <a:latin typeface="Arial" charset="0"/>
              </a:rPr>
              <a:t>What is CHPS?</a:t>
            </a:r>
          </a:p>
          <a:p>
            <a:pPr eaLnBrk="1" hangingPunct="1">
              <a:defRPr/>
            </a:pPr>
            <a:r>
              <a:rPr lang="en-US" smtClean="0">
                <a:latin typeface="Arial" charset="0"/>
              </a:rPr>
              <a:t>Hydrology community benefits</a:t>
            </a:r>
          </a:p>
          <a:p>
            <a:pPr eaLnBrk="1" hangingPunct="1">
              <a:defRPr/>
            </a:pPr>
            <a:r>
              <a:rPr lang="en-US" smtClean="0">
                <a:latin typeface="Arial" charset="0"/>
              </a:rPr>
              <a:t>Project Organization</a:t>
            </a:r>
          </a:p>
          <a:p>
            <a:pPr eaLnBrk="1" hangingPunct="1">
              <a:defRPr/>
            </a:pPr>
            <a:r>
              <a:rPr lang="en-US" smtClean="0">
                <a:latin typeface="Arial" charset="0"/>
              </a:rPr>
              <a:t>Risk reduction forecast offices</a:t>
            </a:r>
          </a:p>
          <a:p>
            <a:pPr eaLnBrk="1" hangingPunct="1">
              <a:defRPr/>
            </a:pPr>
            <a:r>
              <a:rPr lang="en-US" smtClean="0">
                <a:latin typeface="Arial" charset="0"/>
              </a:rPr>
              <a:t>Transition challenges</a:t>
            </a:r>
          </a:p>
          <a:p>
            <a:pPr eaLnBrk="1" hangingPunct="1">
              <a:defRPr/>
            </a:pPr>
            <a:r>
              <a:rPr lang="en-US" smtClean="0">
                <a:latin typeface="Arial" charset="0"/>
              </a:rPr>
              <a:t>Operations benefits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76250"/>
          </a:xfrm>
          <a:noFill/>
        </p:spPr>
        <p:txBody>
          <a:bodyPr anchor="b"/>
          <a:lstStyle/>
          <a:p>
            <a:fld id="{514972C5-E5E5-42A9-9B22-921E446A9EDD}" type="slidenum">
              <a:rPr lang="en-US" sz="1200" smtClean="0"/>
              <a:pPr/>
              <a:t>3</a:t>
            </a:fld>
            <a:endParaRPr lang="en-US" sz="1200" smtClean="0"/>
          </a:p>
        </p:txBody>
      </p:sp>
      <p:sp>
        <p:nvSpPr>
          <p:cNvPr id="15362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>
                <a:latin typeface="Arial" charset="0"/>
              </a:rPr>
              <a:t>Background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200" smtClean="0">
                <a:latin typeface="Arial" charset="0"/>
              </a:rPr>
              <a:t>Today’s NWS River Forecast System (NWSRFS) has been the NWS hydrologic forecasting foundation for over 30 years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2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200" smtClean="0">
                <a:latin typeface="Arial" charset="0"/>
              </a:rPr>
              <a:t>NWSRFS architecture hinders use of recent advances in interactive forecasting and modeling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2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200" smtClean="0">
                <a:latin typeface="Arial" charset="0"/>
              </a:rPr>
              <a:t>NWS needs an improved hydrologic modeling infrastructure to leverage community operational concepts and models as well as provide future products and services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2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200" smtClean="0">
                <a:latin typeface="Arial" charset="0"/>
              </a:rPr>
              <a:t>The Community Hydrologic Prediction System (CHPS) will replace NWSRFS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2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200" smtClean="0">
                <a:latin typeface="Arial" charset="0"/>
              </a:rPr>
              <a:t>For more information, see the NWS OHD CHPS web site</a:t>
            </a:r>
            <a:r>
              <a:rPr lang="en-US" sz="2000" smtClean="0">
                <a:latin typeface="Arial" charset="0"/>
              </a:rPr>
              <a:t> </a:t>
            </a:r>
            <a:r>
              <a:rPr lang="en-US" sz="1600" smtClean="0">
                <a:latin typeface="Arial" charset="0"/>
              </a:rPr>
              <a:t>(</a:t>
            </a:r>
            <a:r>
              <a:rPr lang="en-US" sz="1600" smtClean="0">
                <a:latin typeface="Arial" charset="0"/>
                <a:hlinkClick r:id="rId3"/>
              </a:rPr>
              <a:t>http://www.nws.noaa.gov/ohd/hrl/chps/index.html</a:t>
            </a:r>
            <a:r>
              <a:rPr lang="en-US" sz="1600" smtClean="0">
                <a:latin typeface="Arial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76250"/>
          </a:xfrm>
          <a:noFill/>
        </p:spPr>
        <p:txBody>
          <a:bodyPr anchor="b"/>
          <a:lstStyle/>
          <a:p>
            <a:fld id="{D55CEF47-1DDA-446C-AC6F-E149A9843733}" type="slidenum">
              <a:rPr lang="en-US" sz="1200" smtClean="0"/>
              <a:pPr/>
              <a:t>4</a:t>
            </a:fld>
            <a:endParaRPr lang="en-US" sz="1200" smtClean="0"/>
          </a:p>
        </p:txBody>
      </p:sp>
      <p:sp>
        <p:nvSpPr>
          <p:cNvPr id="16386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>
                <a:latin typeface="Arial" charset="0"/>
              </a:rPr>
              <a:t>What is CHPS?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smtClean="0">
                <a:latin typeface="Arial" charset="0"/>
              </a:rPr>
              <a:t>CHPS is both a system and a concept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smtClean="0">
                <a:latin typeface="Arial" charset="0"/>
              </a:rPr>
              <a:t>Open forecasting system to promote model &amp; data sharing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smtClean="0">
                <a:latin typeface="Arial" charset="0"/>
              </a:rPr>
              <a:t>NOAA reaching out to hydro community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18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smtClean="0">
                <a:latin typeface="Arial" charset="0"/>
              </a:rPr>
              <a:t>CHPS uses Delft-FEWS from Deltares (Dutch Foundation) as core infrastructure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smtClean="0">
                <a:latin typeface="Arial" charset="0"/>
              </a:rPr>
              <a:t>FEWS: Flood Early Warning System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smtClean="0">
                <a:latin typeface="Arial" charset="0"/>
              </a:rPr>
              <a:t>Model adapter concept for algorithm modularity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smtClean="0">
                <a:latin typeface="Arial" charset="0"/>
              </a:rPr>
              <a:t>Sophisticated data and workflow handling for models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smtClean="0">
                <a:latin typeface="Arial" charset="0"/>
              </a:rPr>
              <a:t>Comprehensive forecaster user interface and displays (the IFD)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smtClean="0">
                <a:latin typeface="Arial" charset="0"/>
              </a:rPr>
              <a:t>Highly configurable modeling environment via XML files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18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smtClean="0">
                <a:latin typeface="Arial" charset="0"/>
              </a:rPr>
              <a:t>Initially, includes NWSRFS models and USACE models (HEC-RAS and HEC-ResSim)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smtClean="0">
                <a:latin typeface="Arial" charset="0"/>
              </a:rPr>
              <a:t>Later, can include models from other providers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76250"/>
          </a:xfrm>
          <a:noFill/>
        </p:spPr>
        <p:txBody>
          <a:bodyPr anchor="b"/>
          <a:lstStyle/>
          <a:p>
            <a:fld id="{0951B86D-634F-42A2-8E4E-64FCF871A63F}" type="slidenum">
              <a:rPr lang="en-US" sz="1200" smtClean="0"/>
              <a:pPr/>
              <a:t>5</a:t>
            </a:fld>
            <a:endParaRPr lang="en-US" sz="1200" smtClean="0"/>
          </a:p>
        </p:txBody>
      </p:sp>
      <p:sp>
        <p:nvSpPr>
          <p:cNvPr id="22530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>
                <a:latin typeface="Arial" charset="0"/>
              </a:rPr>
              <a:t>CHPS and FEWS</a:t>
            </a:r>
          </a:p>
        </p:txBody>
      </p:sp>
      <p:grpSp>
        <p:nvGrpSpPr>
          <p:cNvPr id="8196" name="Group 9"/>
          <p:cNvGrpSpPr>
            <a:grpSpLocks noChangeAspect="1"/>
          </p:cNvGrpSpPr>
          <p:nvPr/>
        </p:nvGrpSpPr>
        <p:grpSpPr bwMode="auto">
          <a:xfrm>
            <a:off x="609600" y="1828800"/>
            <a:ext cx="6705600" cy="3581400"/>
            <a:chOff x="3276" y="864"/>
            <a:chExt cx="11436" cy="5554"/>
          </a:xfrm>
        </p:grpSpPr>
        <p:sp>
          <p:nvSpPr>
            <p:cNvPr id="8197" name="AutoShape 10"/>
            <p:cNvSpPr>
              <a:spLocks noChangeAspect="1" noChangeArrowheads="1"/>
            </p:cNvSpPr>
            <p:nvPr/>
          </p:nvSpPr>
          <p:spPr bwMode="auto">
            <a:xfrm>
              <a:off x="3276" y="864"/>
              <a:ext cx="11436" cy="5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8198" name="Oval 10"/>
            <p:cNvSpPr>
              <a:spLocks noChangeArrowheads="1"/>
            </p:cNvSpPr>
            <p:nvPr/>
          </p:nvSpPr>
          <p:spPr bwMode="auto">
            <a:xfrm>
              <a:off x="5664" y="864"/>
              <a:ext cx="8400" cy="5554"/>
            </a:xfrm>
            <a:prstGeom prst="ellipse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57150" algn="ctr">
              <a:solidFill>
                <a:srgbClr val="0070C0"/>
              </a:solidFill>
              <a:round/>
              <a:headEnd/>
              <a:tailEnd/>
            </a:ln>
          </p:spPr>
          <p:txBody>
            <a:bodyPr lIns="57607" tIns="28804" rIns="57607" bIns="28804" anchor="ctr"/>
            <a:lstStyle/>
            <a:p>
              <a:pPr algn="ctr"/>
              <a:r>
                <a:rPr lang="en-US" sz="1100">
                  <a:solidFill>
                    <a:srgbClr val="FFFFFF"/>
                  </a:solidFill>
                  <a:latin typeface="Calibri" pitchFamily="34" charset="0"/>
                </a:rPr>
                <a:t>FC</a:t>
              </a:r>
              <a:endParaRPr lang="en-US">
                <a:latin typeface="Garamond" pitchFamily="18" charset="0"/>
              </a:endParaRPr>
            </a:p>
          </p:txBody>
        </p:sp>
        <p:sp>
          <p:nvSpPr>
            <p:cNvPr id="8199" name="Oval 5"/>
            <p:cNvSpPr>
              <a:spLocks noChangeArrowheads="1"/>
            </p:cNvSpPr>
            <p:nvPr/>
          </p:nvSpPr>
          <p:spPr bwMode="auto">
            <a:xfrm>
              <a:off x="8064" y="2304"/>
              <a:ext cx="3600" cy="2674"/>
            </a:xfrm>
            <a:prstGeom prst="ellipse">
              <a:avLst/>
            </a:prstGeom>
            <a:solidFill>
              <a:srgbClr val="BBE0E3"/>
            </a:solidFill>
            <a:ln w="25400" algn="ctr">
              <a:solidFill>
                <a:srgbClr val="385D8A"/>
              </a:solidFill>
              <a:round/>
              <a:headEnd/>
              <a:tailEnd/>
            </a:ln>
          </p:spPr>
          <p:txBody>
            <a:bodyPr lIns="57607" tIns="28804" rIns="57607" bIns="28804" anchor="ctr"/>
            <a:lstStyle/>
            <a:p>
              <a:pPr algn="ctr"/>
              <a:r>
                <a:rPr lang="en-US" sz="1700" b="1">
                  <a:solidFill>
                    <a:srgbClr val="000000"/>
                  </a:solidFill>
                  <a:latin typeface="Calibri" pitchFamily="34" charset="0"/>
                </a:rPr>
                <a:t>FEWS</a:t>
              </a:r>
              <a:endParaRPr lang="en-US">
                <a:latin typeface="Garamond" pitchFamily="18" charset="0"/>
              </a:endParaRPr>
            </a:p>
          </p:txBody>
        </p:sp>
        <p:sp>
          <p:nvSpPr>
            <p:cNvPr id="8200" name="Oval 6"/>
            <p:cNvSpPr>
              <a:spLocks noChangeArrowheads="1"/>
            </p:cNvSpPr>
            <p:nvPr/>
          </p:nvSpPr>
          <p:spPr bwMode="auto">
            <a:xfrm>
              <a:off x="8564" y="1275"/>
              <a:ext cx="2600" cy="1337"/>
            </a:xfrm>
            <a:prstGeom prst="ellipse">
              <a:avLst/>
            </a:prstGeom>
            <a:solidFill>
              <a:srgbClr val="953735"/>
            </a:solidFill>
            <a:ln w="25400" algn="ctr">
              <a:solidFill>
                <a:srgbClr val="385D8A"/>
              </a:solidFill>
              <a:round/>
              <a:headEnd/>
              <a:tailEnd/>
            </a:ln>
          </p:spPr>
          <p:txBody>
            <a:bodyPr lIns="57607" tIns="28804" rIns="57607" bIns="28804" anchor="ctr"/>
            <a:lstStyle/>
            <a:p>
              <a:pPr algn="ctr"/>
              <a:r>
                <a:rPr lang="en-US" sz="1100">
                  <a:solidFill>
                    <a:srgbClr val="000000"/>
                  </a:solidFill>
                  <a:latin typeface="Calibri" pitchFamily="34" charset="0"/>
                </a:rPr>
                <a:t>FEWS Models</a:t>
              </a:r>
              <a:endParaRPr lang="en-US">
                <a:latin typeface="Garamond" pitchFamily="18" charset="0"/>
              </a:endParaRPr>
            </a:p>
          </p:txBody>
        </p:sp>
        <p:sp>
          <p:nvSpPr>
            <p:cNvPr id="8201" name="Oval 7"/>
            <p:cNvSpPr>
              <a:spLocks noChangeArrowheads="1"/>
            </p:cNvSpPr>
            <p:nvPr/>
          </p:nvSpPr>
          <p:spPr bwMode="auto">
            <a:xfrm>
              <a:off x="10964" y="2921"/>
              <a:ext cx="2500" cy="1440"/>
            </a:xfrm>
            <a:prstGeom prst="ellipse">
              <a:avLst/>
            </a:prstGeom>
            <a:solidFill>
              <a:srgbClr val="948A54"/>
            </a:solidFill>
            <a:ln w="25400" algn="ctr">
              <a:solidFill>
                <a:srgbClr val="385D8A"/>
              </a:solidFill>
              <a:round/>
              <a:headEnd/>
              <a:tailEnd/>
            </a:ln>
          </p:spPr>
          <p:txBody>
            <a:bodyPr lIns="57607" tIns="28804" rIns="57607" bIns="28804" anchor="ctr"/>
            <a:lstStyle/>
            <a:p>
              <a:pPr algn="ctr"/>
              <a:r>
                <a:rPr lang="en-US" sz="1100">
                  <a:solidFill>
                    <a:srgbClr val="000000"/>
                  </a:solidFill>
                  <a:latin typeface="Calibri" pitchFamily="34" charset="0"/>
                </a:rPr>
                <a:t>NWS Models</a:t>
              </a:r>
              <a:endParaRPr lang="en-US">
                <a:latin typeface="Garamond" pitchFamily="18" charset="0"/>
              </a:endParaRPr>
            </a:p>
          </p:txBody>
        </p:sp>
        <p:sp>
          <p:nvSpPr>
            <p:cNvPr id="8202" name="Oval 8"/>
            <p:cNvSpPr>
              <a:spLocks noChangeArrowheads="1"/>
            </p:cNvSpPr>
            <p:nvPr/>
          </p:nvSpPr>
          <p:spPr bwMode="auto">
            <a:xfrm>
              <a:off x="8664" y="4567"/>
              <a:ext cx="2300" cy="1337"/>
            </a:xfrm>
            <a:prstGeom prst="ellipse">
              <a:avLst/>
            </a:prstGeom>
            <a:solidFill>
              <a:srgbClr val="604A7B"/>
            </a:solidFill>
            <a:ln w="25400" algn="ctr">
              <a:solidFill>
                <a:srgbClr val="385D8A"/>
              </a:solidFill>
              <a:round/>
              <a:headEnd/>
              <a:tailEnd/>
            </a:ln>
          </p:spPr>
          <p:txBody>
            <a:bodyPr lIns="57607" tIns="28804" rIns="57607" bIns="28804" anchor="ctr"/>
            <a:lstStyle/>
            <a:p>
              <a:pPr algn="ctr"/>
              <a:r>
                <a:rPr lang="en-US" sz="1100">
                  <a:solidFill>
                    <a:srgbClr val="000000"/>
                  </a:solidFill>
                  <a:latin typeface="Calibri" pitchFamily="34" charset="0"/>
                </a:rPr>
                <a:t>USACE Models</a:t>
              </a:r>
              <a:endParaRPr lang="en-US">
                <a:latin typeface="Garamond" pitchFamily="18" charset="0"/>
              </a:endParaRPr>
            </a:p>
          </p:txBody>
        </p:sp>
        <p:sp>
          <p:nvSpPr>
            <p:cNvPr id="8203" name="Oval 9"/>
            <p:cNvSpPr>
              <a:spLocks noChangeArrowheads="1"/>
            </p:cNvSpPr>
            <p:nvPr/>
          </p:nvSpPr>
          <p:spPr bwMode="auto">
            <a:xfrm>
              <a:off x="6264" y="2921"/>
              <a:ext cx="2400" cy="1337"/>
            </a:xfrm>
            <a:prstGeom prst="ellipse">
              <a:avLst/>
            </a:prstGeom>
            <a:solidFill>
              <a:srgbClr val="99CC00"/>
            </a:solidFill>
            <a:ln w="25400" algn="ctr">
              <a:solidFill>
                <a:srgbClr val="385D8A"/>
              </a:solidFill>
              <a:round/>
              <a:headEnd/>
              <a:tailEnd/>
            </a:ln>
          </p:spPr>
          <p:txBody>
            <a:bodyPr lIns="57607" tIns="28804" rIns="57607" bIns="28804" anchor="ctr"/>
            <a:lstStyle/>
            <a:p>
              <a:pPr algn="ctr"/>
              <a:r>
                <a:rPr lang="en-US" sz="1100">
                  <a:solidFill>
                    <a:srgbClr val="000000"/>
                  </a:solidFill>
                  <a:latin typeface="Calibri" pitchFamily="34" charset="0"/>
                </a:rPr>
                <a:t>Other Models</a:t>
              </a:r>
              <a:endParaRPr lang="en-US">
                <a:latin typeface="Garamond" pitchFamily="18" charset="0"/>
              </a:endParaRPr>
            </a:p>
          </p:txBody>
        </p:sp>
        <p:grpSp>
          <p:nvGrpSpPr>
            <p:cNvPr id="8204" name="TextBox 13"/>
            <p:cNvGrpSpPr>
              <a:grpSpLocks/>
            </p:cNvGrpSpPr>
            <p:nvPr/>
          </p:nvGrpSpPr>
          <p:grpSpPr bwMode="auto">
            <a:xfrm>
              <a:off x="11408" y="1347"/>
              <a:ext cx="3304" cy="1561"/>
              <a:chOff x="3429" y="1233"/>
              <a:chExt cx="1586" cy="729"/>
            </a:xfrm>
          </p:grpSpPr>
          <p:pic>
            <p:nvPicPr>
              <p:cNvPr id="8207" name="TextBox 13"/>
              <p:cNvPicPr>
                <a:picLocks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29" y="1233"/>
                <a:ext cx="1586" cy="7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208" name="Text Box 19"/>
              <p:cNvSpPr txBox="1">
                <a:spLocks noChangeArrowheads="1"/>
              </p:cNvSpPr>
              <p:nvPr/>
            </p:nvSpPr>
            <p:spPr bwMode="auto">
              <a:xfrm>
                <a:off x="3552" y="1344"/>
                <a:ext cx="1344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57607" tIns="28804" rIns="57607" bIns="28804"/>
              <a:lstStyle/>
              <a:p>
                <a:pPr algn="ctr"/>
                <a:r>
                  <a:rPr lang="en-US" sz="2700" i="1">
                    <a:solidFill>
                      <a:srgbClr val="FFFFFF"/>
                    </a:solidFill>
                    <a:latin typeface="Copperplate Gothic Bold" pitchFamily="34" charset="0"/>
                  </a:rPr>
                  <a:t>CHPS</a:t>
                </a:r>
                <a:endParaRPr lang="en-US">
                  <a:latin typeface="Garamond" pitchFamily="18" charset="0"/>
                </a:endParaRPr>
              </a:p>
            </p:txBody>
          </p:sp>
        </p:grpSp>
        <p:sp>
          <p:nvSpPr>
            <p:cNvPr id="8205" name="AutoShape 20"/>
            <p:cNvSpPr>
              <a:spLocks noChangeArrowheads="1"/>
            </p:cNvSpPr>
            <p:nvPr/>
          </p:nvSpPr>
          <p:spPr bwMode="auto">
            <a:xfrm>
              <a:off x="5255" y="3332"/>
              <a:ext cx="946" cy="583"/>
            </a:xfrm>
            <a:prstGeom prst="leftRightArrow">
              <a:avLst>
                <a:gd name="adj1" fmla="val 50000"/>
                <a:gd name="adj2" fmla="val 32453"/>
              </a:avLst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8206" name="Text Box 21"/>
            <p:cNvSpPr txBox="1">
              <a:spLocks noChangeArrowheads="1"/>
            </p:cNvSpPr>
            <p:nvPr/>
          </p:nvSpPr>
          <p:spPr bwMode="auto">
            <a:xfrm>
              <a:off x="3276" y="2334"/>
              <a:ext cx="1985" cy="269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57607" tIns="28804" rIns="57607" bIns="28804"/>
            <a:lstStyle/>
            <a:p>
              <a:pPr algn="ctr"/>
              <a:r>
                <a:rPr lang="en-US" sz="1400">
                  <a:solidFill>
                    <a:srgbClr val="00FF00"/>
                  </a:solidFill>
                  <a:latin typeface="Arial" charset="0"/>
                </a:rPr>
                <a:t>Models from Federal, State, Local, University and international researchers</a:t>
              </a:r>
              <a:endParaRPr lang="en-US" sz="1400">
                <a:solidFill>
                  <a:srgbClr val="00FF00"/>
                </a:solidFill>
                <a:latin typeface="Garamond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76250"/>
          </a:xfrm>
          <a:noFill/>
        </p:spPr>
        <p:txBody>
          <a:bodyPr anchor="b"/>
          <a:lstStyle/>
          <a:p>
            <a:fld id="{2C80E33B-AB61-47B6-959B-E73977B0DFE1}" type="slidenum">
              <a:rPr lang="en-US" sz="1200" smtClean="0"/>
              <a:pPr/>
              <a:t>6</a:t>
            </a:fld>
            <a:endParaRPr lang="en-US" sz="1200" smtClean="0"/>
          </a:p>
        </p:txBody>
      </p:sp>
      <p:sp>
        <p:nvSpPr>
          <p:cNvPr id="23554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>
                <a:latin typeface="Arial" charset="0"/>
              </a:rPr>
              <a:t>FEWS Development – Past 10 Years</a:t>
            </a:r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>
            <p:ph sz="half" idx="1"/>
          </p:nvPr>
        </p:nvGraphicFramePr>
        <p:xfrm>
          <a:off x="4800600" y="914400"/>
          <a:ext cx="4343400" cy="5943600"/>
        </p:xfrm>
        <a:graphic>
          <a:graphicData uri="http://schemas.openxmlformats.org/presentationml/2006/ole">
            <p:oleObj spid="_x0000_s1026" name="Visio" r:id="rId4" imgW="7245858" imgH="8257413" progId="">
              <p:embed/>
            </p:oleObj>
          </a:graphicData>
        </a:graphic>
      </p:graphicFrame>
      <p:sp>
        <p:nvSpPr>
          <p:cNvPr id="8201" name="Rectangle 9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0" y="1371600"/>
            <a:ext cx="4572000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nl-NL" sz="1800" smtClean="0">
                <a:latin typeface="Arial" charset="0"/>
              </a:rPr>
              <a:t>First FEWS system:  1992 in Sudan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nl-NL" sz="1800" smtClean="0">
                <a:latin typeface="Arial" charset="0"/>
              </a:rPr>
              <a:t>Blue Nile, Atbara &amp; White Nile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nl-NL" sz="1800" smtClean="0">
                <a:latin typeface="Arial" charset="0"/>
              </a:rPr>
              <a:t>Used Sacramento Rainfall-Runoff, HD routing &amp; Reservoir models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nl-NL" sz="1800" smtClean="0">
                <a:latin typeface="Arial" charset="0"/>
              </a:rPr>
              <a:t>1997/1998 more flexible FEWS system deployed in Pakistan &amp; Czech Republic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nl-NL" sz="1800" smtClean="0">
                <a:latin typeface="Arial" charset="0"/>
              </a:rPr>
              <a:t>1999 European Flood Forecasting System (EFFS) was developed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nl-NL" sz="1800" smtClean="0">
                <a:latin typeface="Arial" charset="0"/>
              </a:rPr>
              <a:t>Modernize flood forecasting capabilities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nl-NL" sz="1800" smtClean="0">
                <a:latin typeface="Arial" charset="0"/>
              </a:rPr>
              <a:t>Birth of the Java style FEWS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nl-NL" sz="1800" smtClean="0">
                <a:latin typeface="Arial" charset="0"/>
              </a:rPr>
              <a:t>Also became the operational system in Switzerland &amp; the Netherlands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nl-NL" sz="1800" smtClean="0">
                <a:latin typeface="Arial" charset="0"/>
              </a:rPr>
              <a:t>2002 Environment Agency, UK adopted FEWS as its Forecasting System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nl-NL" sz="1800" smtClean="0">
                <a:latin typeface="Arial" charset="0"/>
              </a:rPr>
              <a:t>Birth of FEWS 2.0 – configured as a client-server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7"/>
          <p:cNvSpPr txBox="1">
            <a:spLocks noGrp="1"/>
          </p:cNvSpPr>
          <p:nvPr/>
        </p:nvSpPr>
        <p:spPr bwMode="auto">
          <a:xfrm>
            <a:off x="70104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73A20C3-D74C-4F10-9E55-16C305C8BFF8}" type="slidenum">
              <a:rPr lang="en-US" sz="1200">
                <a:latin typeface="Arial" charset="0"/>
              </a:rPr>
              <a:pPr algn="r"/>
              <a:t>7</a:t>
            </a:fld>
            <a:endParaRPr lang="en-US" sz="1200">
              <a:latin typeface="Arial" charset="0"/>
            </a:endParaRP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0"/>
            <a:ext cx="9193213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Rot="1" noChangeArrowheads="1"/>
          </p:cNvSpPr>
          <p:nvPr/>
        </p:nvSpPr>
        <p:spPr bwMode="auto">
          <a:xfrm>
            <a:off x="381000" y="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b="1" kern="0" dirty="0">
                <a:solidFill>
                  <a:schemeClr val="tx2"/>
                </a:solidFill>
                <a:latin typeface="Arial" charset="0"/>
                <a:ea typeface="+mj-ea"/>
                <a:cs typeface="+mj-cs"/>
              </a:rPr>
              <a:t>Global User Community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4"/>
          <p:cNvSpPr txBox="1">
            <a:spLocks noGrp="1"/>
          </p:cNvSpPr>
          <p:nvPr/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C99A1965-D8FA-45B6-907B-68EB2580CD21}" type="slidenum">
              <a:rPr lang="en-US" sz="1200">
                <a:latin typeface="Arial" charset="0"/>
              </a:rPr>
              <a:pPr algn="r" eaLnBrk="1" hangingPunct="1"/>
              <a:t>8</a:t>
            </a:fld>
            <a:endParaRPr lang="en-US" sz="1200">
              <a:latin typeface="Arial" charset="0"/>
            </a:endParaRPr>
          </a:p>
        </p:txBody>
      </p:sp>
      <p:sp>
        <p:nvSpPr>
          <p:cNvPr id="11267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>
                <a:latin typeface="Arial" charset="0"/>
              </a:rPr>
              <a:t>The NWS Path to FEWS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>
                <a:latin typeface="Arial" charset="0"/>
              </a:rPr>
              <a:t>2003: OHD initiated exploration of a replacement for NWSRFS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>
                <a:latin typeface="Arial" charset="0"/>
              </a:rPr>
              <a:t>2005: Several candidates considered – including Delft-FEWS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>
                <a:latin typeface="Arial" charset="0"/>
              </a:rPr>
              <a:t>2006: ABRFC, NCRFC, NWRFC and CNRFC volunteered to work with OHD to evaluate candidates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 smtClean="0">
                <a:latin typeface="Arial" charset="0"/>
              </a:rPr>
              <a:t>(CHPS Acceleration Team or CAT)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>
                <a:latin typeface="Arial" charset="0"/>
              </a:rPr>
              <a:t>2007:  Selected Delft-FEWS as the candidate for CHPS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>
                <a:latin typeface="Arial" charset="0"/>
              </a:rPr>
              <a:t>2008:  Gary Carter approved decision; proceed with implementation of Delft-FEWS as the CHPS software infrastructure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 smtClean="0">
                <a:latin typeface="Arial" charset="0"/>
              </a:rPr>
              <a:t>NERFC brought on board to replace NCRFC as a CAT member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 smtClean="0">
                <a:latin typeface="Arial" charset="0"/>
              </a:rPr>
              <a:t>NOHRSC added as well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 smtClean="0">
                <a:latin typeface="Arial" charset="0"/>
              </a:rPr>
              <a:t>NWSEO brought on board to help develop path toward operational testing, evaluation and impact and implementation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dirty="0" smtClean="0">
              <a:latin typeface="Arial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en-US" sz="1800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76250"/>
          </a:xfrm>
          <a:noFill/>
        </p:spPr>
        <p:txBody>
          <a:bodyPr anchor="b"/>
          <a:lstStyle/>
          <a:p>
            <a:fld id="{0C2D2E0E-2841-4A2E-9E74-F2AD5DA28F93}" type="slidenum">
              <a:rPr lang="en-US" sz="1200" smtClean="0"/>
              <a:pPr/>
              <a:t>9</a:t>
            </a:fld>
            <a:endParaRPr lang="en-US" sz="1200" smtClean="0"/>
          </a:p>
        </p:txBody>
      </p:sp>
      <p:sp>
        <p:nvSpPr>
          <p:cNvPr id="21506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>
                <a:latin typeface="Arial" charset="0"/>
              </a:rPr>
              <a:t>Hydrology Community Benefits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smtClean="0">
                <a:latin typeface="Arial" charset="0"/>
              </a:rPr>
              <a:t>Key motivation for community is to broaden and accelerate research to operations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smtClean="0">
                <a:latin typeface="Arial" charset="0"/>
              </a:rPr>
              <a:t>Meteorological example: The Weather Research and Forecasting (WRF) Model </a:t>
            </a:r>
            <a:r>
              <a:rPr lang="en-US" sz="1600" smtClean="0">
                <a:latin typeface="Arial" charset="0"/>
              </a:rPr>
              <a:t>(</a:t>
            </a:r>
            <a:r>
              <a:rPr lang="en-US" sz="1600" smtClean="0">
                <a:latin typeface="Arial" charset="0"/>
                <a:hlinkClick r:id="rId3"/>
              </a:rPr>
              <a:t>http://www.wrf-model.org/index.php</a:t>
            </a:r>
            <a:r>
              <a:rPr lang="en-US" sz="1600" smtClean="0">
                <a:latin typeface="Arial" charset="0"/>
              </a:rPr>
              <a:t>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smtClean="0">
                <a:latin typeface="Arial" charset="0"/>
              </a:rPr>
              <a:t>Enhance understanding of hydrologic forecasting within hydrologic research community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sz="24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smtClean="0">
                <a:latin typeface="Arial" charset="0"/>
              </a:rPr>
              <a:t>Hydrology community includes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smtClean="0">
                <a:latin typeface="Arial" charset="0"/>
              </a:rPr>
              <a:t>NOAA line offices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smtClean="0">
                <a:latin typeface="Arial" charset="0"/>
              </a:rPr>
              <a:t>other U.S. Federal agencies (e.g., USACE, USGS, USBR)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smtClean="0">
                <a:latin typeface="Arial" charset="0"/>
              </a:rPr>
              <a:t>U.S. Universities </a:t>
            </a:r>
            <a:r>
              <a:rPr lang="en-US" sz="1600" smtClean="0">
                <a:latin typeface="Arial" charset="0"/>
              </a:rPr>
              <a:t>(e.g., </a:t>
            </a:r>
            <a:r>
              <a:rPr lang="en-US" sz="1600" smtClean="0">
                <a:latin typeface="Arial" charset="0"/>
                <a:hlinkClick r:id="rId4"/>
              </a:rPr>
              <a:t>http://www.cuahsi.org/</a:t>
            </a:r>
            <a:r>
              <a:rPr lang="en-US" sz="1600" smtClean="0">
                <a:latin typeface="Arial" charset="0"/>
              </a:rPr>
              <a:t>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smtClean="0">
                <a:latin typeface="Arial" charset="0"/>
              </a:rPr>
              <a:t>International researchers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20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smtClean="0">
                <a:latin typeface="Arial" charset="0"/>
              </a:rPr>
              <a:t>NWS to make CHPS and hydro models available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ass">
  <a:themeElements>
    <a:clrScheme name="Compas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Compas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Compass</Template>
  <TotalTime>1397</TotalTime>
  <Words>1651</Words>
  <Application>Microsoft Office PowerPoint</Application>
  <PresentationFormat>On-screen Show (4:3)</PresentationFormat>
  <Paragraphs>373</Paragraphs>
  <Slides>17</Slides>
  <Notes>17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Compass</vt:lpstr>
      <vt:lpstr>Visio</vt:lpstr>
      <vt:lpstr>Implementation of the Community Hydrologic Prediction System</vt:lpstr>
      <vt:lpstr>Topics</vt:lpstr>
      <vt:lpstr>Background</vt:lpstr>
      <vt:lpstr>What is CHPS?</vt:lpstr>
      <vt:lpstr>CHPS and FEWS</vt:lpstr>
      <vt:lpstr>FEWS Development – Past 10 Years</vt:lpstr>
      <vt:lpstr>Slide 7</vt:lpstr>
      <vt:lpstr>The NWS Path to FEWS</vt:lpstr>
      <vt:lpstr>Hydrology Community Benefits</vt:lpstr>
      <vt:lpstr>Risk Reduction River Forecast Offices</vt:lpstr>
      <vt:lpstr>Slide 11</vt:lpstr>
      <vt:lpstr>Transition Challenges</vt:lpstr>
      <vt:lpstr>Operations Benefits</vt:lpstr>
      <vt:lpstr>WFO Benefits</vt:lpstr>
      <vt:lpstr>Implementation of the Community Hydrologic Prediction System  Questions????</vt:lpstr>
      <vt:lpstr>Backup Slides </vt:lpstr>
      <vt:lpstr>Models in FEWS</vt:lpstr>
    </vt:vector>
  </TitlesOfParts>
  <Company>National Weather Service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of NOAA’s Community Hydrologic Prediction System</dc:title>
  <dc:creator>Jon M. Roe</dc:creator>
  <cp:lastModifiedBy>david.vallee</cp:lastModifiedBy>
  <cp:revision>148</cp:revision>
  <dcterms:created xsi:type="dcterms:W3CDTF">2010-01-08T19:19:00Z</dcterms:created>
  <dcterms:modified xsi:type="dcterms:W3CDTF">2010-05-21T19:08:35Z</dcterms:modified>
</cp:coreProperties>
</file>